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03" r:id="rId2"/>
    <p:sldId id="345" r:id="rId3"/>
    <p:sldId id="346" r:id="rId4"/>
    <p:sldId id="365" r:id="rId5"/>
    <p:sldId id="366" r:id="rId6"/>
    <p:sldId id="359" r:id="rId7"/>
    <p:sldId id="354" r:id="rId8"/>
    <p:sldId id="355" r:id="rId9"/>
    <p:sldId id="357" r:id="rId10"/>
    <p:sldId id="358" r:id="rId11"/>
    <p:sldId id="352" r:id="rId12"/>
    <p:sldId id="362" r:id="rId13"/>
    <p:sldId id="372" r:id="rId14"/>
    <p:sldId id="375" r:id="rId15"/>
    <p:sldId id="361" r:id="rId1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FF"/>
    <a:srgbClr val="008000"/>
    <a:srgbClr val="0000FF"/>
    <a:srgbClr val="FF6600"/>
    <a:srgbClr val="FF9933"/>
    <a:srgbClr val="FF3300"/>
    <a:srgbClr val="0066FF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17" autoAdjust="0"/>
    <p:restoredTop sz="94761" autoAdjust="0"/>
  </p:normalViewPr>
  <p:slideViewPr>
    <p:cSldViewPr snapToGrid="0">
      <p:cViewPr varScale="1">
        <p:scale>
          <a:sx n="119" d="100"/>
          <a:sy n="119" d="100"/>
        </p:scale>
        <p:origin x="126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71531EA5-AA33-4FD9-AE53-F04B1BA66D0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3967C53-9559-4E76-866D-1A7A8E36AD3D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8" name="Rectangle 4">
            <a:extLst>
              <a:ext uri="{FF2B5EF4-FFF2-40B4-BE49-F238E27FC236}">
                <a16:creationId xmlns:a16="http://schemas.microsoft.com/office/drawing/2014/main" id="{07B6E9E4-E681-41FD-A540-EDF2364A951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9" name="Rectangle 5">
            <a:extLst>
              <a:ext uri="{FF2B5EF4-FFF2-40B4-BE49-F238E27FC236}">
                <a16:creationId xmlns:a16="http://schemas.microsoft.com/office/drawing/2014/main" id="{3B92E057-17C6-4957-A349-A8D77BB32BE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4A5FE215-A7A9-4161-A7D0-3DBF996CFBF0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E0D4B476-D897-444C-85BA-299D109BE1F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325732E3-E5A8-4344-9F6D-727EA70E154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8D2604E3-8A37-4833-BE94-5D292A732B3A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73984F3A-361A-4C0F-B9ED-2DA096915C7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 noProof="0"/>
              <a:t>Clique para editar os estilos do texto mestre</a:t>
            </a:r>
          </a:p>
          <a:p>
            <a:pPr lvl="1"/>
            <a:r>
              <a:rPr lang="en-US" altLang="pt-BR" noProof="0"/>
              <a:t>Segundo nível</a:t>
            </a:r>
          </a:p>
          <a:p>
            <a:pPr lvl="2"/>
            <a:r>
              <a:rPr lang="en-US" altLang="pt-BR" noProof="0"/>
              <a:t>Terceiro nível</a:t>
            </a:r>
          </a:p>
          <a:p>
            <a:pPr lvl="3"/>
            <a:r>
              <a:rPr lang="en-US" altLang="pt-BR" noProof="0"/>
              <a:t>Quarto nível</a:t>
            </a:r>
          </a:p>
          <a:p>
            <a:pPr lvl="4"/>
            <a:r>
              <a:rPr lang="en-US" altLang="pt-BR" noProof="0"/>
              <a:t>Quinto nível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BB18FA50-33B1-4580-98CF-90D035B1507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4A2EAD76-DF9A-4C67-8EC0-362D22DC9F3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5CB1F29-829E-49B6-8635-9E1E4628202B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E8F0ACFD-CC3F-437C-98EB-D3186F90BC0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8045F3CE-74AE-4E0F-BF9D-E26B1E30D914}" type="slidenum">
              <a:rPr lang="en-US" altLang="pt-BR" sz="1200" smtClean="0"/>
              <a:pPr/>
              <a:t>1</a:t>
            </a:fld>
            <a:endParaRPr lang="en-US" altLang="pt-BR" sz="1200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8917062F-5B2A-4FF6-AD89-8B53AF10D4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8EDFC4E1-5EE0-4612-8121-FAEFAE02AA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>
            <a:extLst>
              <a:ext uri="{FF2B5EF4-FFF2-40B4-BE49-F238E27FC236}">
                <a16:creationId xmlns:a16="http://schemas.microsoft.com/office/drawing/2014/main" id="{66A9970F-CE4F-4A5E-9729-1D1B9945170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72E9EB3C-0CED-4EE6-95FC-B77392E4605D}" type="slidenum">
              <a:rPr lang="en-US" altLang="pt-BR" sz="1200" smtClean="0"/>
              <a:pPr/>
              <a:t>2</a:t>
            </a:fld>
            <a:endParaRPr lang="en-US" altLang="pt-BR" sz="1200"/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FB3D3F9B-D090-495F-8EE4-7E163AA7A5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D5EDB4A7-B676-4DD2-A5B2-76CDDF9C83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20CEC2F-609D-4E76-B289-327A00314BF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A577FA2-F5EE-4ECB-A811-2F3D9453F42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FFB7DF3-D6B2-42F1-9E0F-CC72F9AF936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F69F8F-E775-47CE-BD65-14B34583BB7F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610549269"/>
      </p:ext>
    </p:extLst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FA5986A-1F65-4CED-B2E1-D62977C5E6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ACB468B-CED3-43AC-B68E-86634761BBD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C82B0CC-45E6-48E9-AE64-96097183A8C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A9AB64-7E38-45FA-8F98-3BED1552BEDB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738971805"/>
      </p:ext>
    </p:extLst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07C4E97-61E7-4A0C-92FF-41B4A32299B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435B5F7-265B-4AD4-A111-001F608F841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21C72D8-ECAF-4E35-B7C1-39BBD06D5C0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DEF99A-726E-4D5F-95BE-77445D1E68E3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164599892"/>
      </p:ext>
    </p:extLst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66308B3-C146-4B4D-AC04-ED081FFC484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B373CD3-D8DE-4FB8-A6C4-BA6F4B98C41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76ADBAF-DCE5-44DF-BEC8-A47F9D5C66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91F489-EC13-4002-99AD-99759AC52CE8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889546134"/>
      </p:ext>
    </p:extLst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615640C-FDDB-45DE-A93C-E96B921CDD4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A98D46A-93FC-41B7-8EF1-36A72E988F8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F3071C9-82DD-4FBB-8036-526894B9FDD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A608F6-FF93-4031-819C-9B9139E9E5D0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573303829"/>
      </p:ext>
    </p:extLst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133647-1A42-4206-8E91-CCC6658F0D6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C90E01-D5AD-4967-9F60-A713B4A5B96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BE29F8-10B7-4E9B-833D-24CBDEEA7C4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43F7E6-7BCD-46C7-9A1C-933923022595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334099257"/>
      </p:ext>
    </p:extLst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8D828509-C683-473C-8923-80C70B366AC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1BB81265-12F7-4538-9741-AA0DC0CBB5C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0078A22-0198-49BE-B19B-7D6C2F8802E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CE9038-73BB-4911-9027-82AB09117D8A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898270613"/>
      </p:ext>
    </p:extLst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92E06BB-E2CB-4D19-B8FA-C5E448F3BBA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FD773F3-4206-45CB-91B2-2BE7B52D754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C4D7E0D-274E-4FEC-9001-8E2CC874CB0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5053DF-15D1-4AB6-AF04-B5DE73637278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860904848"/>
      </p:ext>
    </p:extLst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B0107268-70CF-4FE2-97F0-210F143CD62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088E0C28-A38F-4B31-8600-6D284213D0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CCD99C07-2692-438A-B8C4-71302AEDB6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3A1F03-3789-4BE7-B134-4E555642B8E0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727766306"/>
      </p:ext>
    </p:extLst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ACA521-46A0-4BAD-92FA-703B476E90D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77BBBA-7908-416B-93A1-59CD97AEA9B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DBE98-058C-4FF3-8546-6D77665552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18D872-7128-4E1A-81C6-78ACCABE537C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716910393"/>
      </p:ext>
    </p:extLst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AAEA9F-AE2A-4EF1-A913-38D42EB9C3D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226C49-8359-4827-95D8-482CDCFE1CB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4CEE48-E2E9-4A50-AE25-329538B8EAF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5966C7-8BED-45ED-815A-E5EEF5D625AF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477228641"/>
      </p:ext>
    </p:extLst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189405B7-7BA0-498A-9FF5-90BAFF87D9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 estilo do título mestre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84F0D354-9727-4B39-A3D5-8FF6783BB5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os estilos do texto mestre</a:t>
            </a:r>
          </a:p>
          <a:p>
            <a:pPr lvl="1"/>
            <a:r>
              <a:rPr lang="en-US" altLang="pt-BR"/>
              <a:t>Segundo nível</a:t>
            </a:r>
          </a:p>
          <a:p>
            <a:pPr lvl="2"/>
            <a:r>
              <a:rPr lang="en-US" altLang="pt-BR"/>
              <a:t>Terceiro nível</a:t>
            </a:r>
          </a:p>
          <a:p>
            <a:pPr lvl="3"/>
            <a:r>
              <a:rPr lang="en-US" altLang="pt-BR"/>
              <a:t>Quarto nível</a:t>
            </a:r>
          </a:p>
          <a:p>
            <a:pPr lvl="4"/>
            <a:r>
              <a:rPr lang="en-US" altLang="pt-BR"/>
              <a:t>Quinto nível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DA277C03-E8AF-4889-B904-0524D1E2D50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A8C01AFC-CE60-4A99-899D-33601A041CB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A5E5DF41-D4D9-472A-9EBE-52B5E0C6747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45800F4F-DEAB-4DF2-B928-9033D994E460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random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hyperlink" Target="https://visualg3.com.br/baixe-o-visualg-3-0-7/" TargetMode="Externa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F45EED6C-E160-4853-A4EC-A3BBA31E3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1113" y="1185779"/>
            <a:ext cx="6027737" cy="2336800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defRPr/>
            </a:pPr>
            <a:r>
              <a:rPr lang="pt-BR" altLang="zh-CN" sz="4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 </a:t>
            </a:r>
            <a:r>
              <a:rPr lang="pt-BR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Programação - Aula 10</a:t>
            </a:r>
          </a:p>
          <a:p>
            <a:pPr algn="ctr">
              <a:defRPr/>
            </a:pPr>
            <a:r>
              <a:rPr lang="pt-BR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Visualg </a:t>
            </a:r>
            <a:r>
              <a:rPr 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(Parte 1)</a:t>
            </a:r>
            <a:endParaRPr lang="pt-BR" sz="3600" dirty="0">
              <a:solidFill>
                <a:srgbClr val="FFFF00"/>
              </a:solidFill>
            </a:endParaRP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C8D9B12F-53F4-46C5-8EB1-181531498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1463" y="1523917"/>
            <a:ext cx="5776912" cy="1757362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26D5EA-BE9D-420E-BBB1-44D19DE8A6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9675" y="4940384"/>
            <a:ext cx="2425700" cy="52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BR" altLang="pt-BR" sz="2800" b="1" i="1" dirty="0">
                <a:latin typeface="Monotype Corsiva" panose="03010101010201010101" pitchFamily="66" charset="0"/>
              </a:rPr>
              <a:t>Prof. Mário Leite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48034F31-D925-436C-989A-BB1AC9EF6A0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541463" y="5442034"/>
            <a:ext cx="58293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5" name="Aula 10 - Slide 01">
            <a:hlinkClick r:id="" action="ppaction://media"/>
            <a:extLst>
              <a:ext uri="{FF2B5EF4-FFF2-40B4-BE49-F238E27FC236}">
                <a16:creationId xmlns:a16="http://schemas.microsoft.com/office/drawing/2014/main" id="{99931190-215F-4E5C-A546-44644343DD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5537" y="585938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8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9" grpId="0"/>
      <p:bldP spid="11" grpId="0" animBg="1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E55FB369-DDF8-4AE4-8EF0-612702DBA9B8}"/>
              </a:ext>
            </a:extLst>
          </p:cNvPr>
          <p:cNvSpPr txBox="1">
            <a:spLocks noChangeArrowheads="1"/>
          </p:cNvSpPr>
          <p:nvPr/>
        </p:nvSpPr>
        <p:spPr>
          <a:xfrm>
            <a:off x="615950" y="25400"/>
            <a:ext cx="7772400" cy="6826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Primeiro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Programa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em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Visualg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A57EE77C-27A6-4215-8441-3FDBB617CDE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52475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13316" name="Imagem 4">
            <a:extLst>
              <a:ext uri="{FF2B5EF4-FFF2-40B4-BE49-F238E27FC236}">
                <a16:creationId xmlns:a16="http://schemas.microsoft.com/office/drawing/2014/main" id="{D029A07B-C45C-4A17-BE04-B9F9AC6470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300" y="941388"/>
            <a:ext cx="6230938" cy="5503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317" name="Conector reto 6">
            <a:extLst>
              <a:ext uri="{FF2B5EF4-FFF2-40B4-BE49-F238E27FC236}">
                <a16:creationId xmlns:a16="http://schemas.microsoft.com/office/drawing/2014/main" id="{BB281C1C-6B47-4192-A5BD-BC81DC090B34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921167" y="2455863"/>
            <a:ext cx="0" cy="412750"/>
          </a:xfrm>
          <a:prstGeom prst="line">
            <a:avLst/>
          </a:prstGeom>
          <a:noFill/>
          <a:ln w="28575" algn="ctr">
            <a:solidFill>
              <a:srgbClr val="FF33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318" name="Conector reto 8">
            <a:extLst>
              <a:ext uri="{FF2B5EF4-FFF2-40B4-BE49-F238E27FC236}">
                <a16:creationId xmlns:a16="http://schemas.microsoft.com/office/drawing/2014/main" id="{FD71EBBC-B9A8-46FE-9162-F274182163D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921167" y="2465388"/>
            <a:ext cx="2249488" cy="0"/>
          </a:xfrm>
          <a:prstGeom prst="line">
            <a:avLst/>
          </a:prstGeom>
          <a:noFill/>
          <a:ln w="28575" algn="ctr">
            <a:solidFill>
              <a:srgbClr val="FF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319" name="CaixaDeTexto 9">
            <a:extLst>
              <a:ext uri="{FF2B5EF4-FFF2-40B4-BE49-F238E27FC236}">
                <a16:creationId xmlns:a16="http://schemas.microsoft.com/office/drawing/2014/main" id="{F2A5ECD6-A5FC-4C9A-88B5-329231B61F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8742" y="2270125"/>
            <a:ext cx="195421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400" b="1" i="1">
                <a:solidFill>
                  <a:srgbClr val="FF0000"/>
                </a:solidFill>
              </a:rPr>
              <a:t>Escreve e salta linha</a:t>
            </a:r>
          </a:p>
        </p:txBody>
      </p:sp>
      <p:pic>
        <p:nvPicPr>
          <p:cNvPr id="5" name="Aula 10 - Slide 11">
            <a:hlinkClick r:id="" action="ppaction://media"/>
            <a:extLst>
              <a:ext uri="{FF2B5EF4-FFF2-40B4-BE49-F238E27FC236}">
                <a16:creationId xmlns:a16="http://schemas.microsoft.com/office/drawing/2014/main" id="{AD39079D-38AE-4C7F-A5DB-5458C453DC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43900" y="583565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133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33C6A7E3-C969-4D3F-B8F4-A13A68A94103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0"/>
            <a:ext cx="7772400" cy="6318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Somando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dois números lidos 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D7EFFD5E-858C-4CCE-B8C7-E1F8176D9771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1103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CA27E51-7004-4408-84A8-B676D6522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725" y="904875"/>
            <a:ext cx="6924675" cy="561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Aula 10 - Slide 12">
            <a:hlinkClick r:id="" action="ppaction://media"/>
            <a:extLst>
              <a:ext uri="{FF2B5EF4-FFF2-40B4-BE49-F238E27FC236}">
                <a16:creationId xmlns:a16="http://schemas.microsoft.com/office/drawing/2014/main" id="{9F25AB2D-A270-4730-870E-1C00DAB709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1044" y="5915025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70A18185-1C24-4FCC-84F0-F6A499B1E095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0"/>
            <a:ext cx="7772400" cy="6318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Mostrando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recursos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de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linguagem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D8E73CC1-688F-4659-8948-8822A3176F49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1103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1D2BE63-7CD4-4B94-BDA4-E773C8476A9A}"/>
              </a:ext>
            </a:extLst>
          </p:cNvPr>
          <p:cNvSpPr txBox="1"/>
          <p:nvPr/>
        </p:nvSpPr>
        <p:spPr>
          <a:xfrm>
            <a:off x="220663" y="884238"/>
            <a:ext cx="8304212" cy="1785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2200" dirty="0"/>
              <a:t>O </a:t>
            </a:r>
            <a:r>
              <a:rPr 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Visualg</a:t>
            </a:r>
            <a:r>
              <a:rPr lang="pt-BR" sz="2200" dirty="0"/>
              <a:t> oferece muitos recursos, embora não seja uma linguagem de programação, propriamente dita. E para ver todos as palavras-chave (</a:t>
            </a:r>
            <a:r>
              <a:rPr lang="pt-BR" sz="2200" i="1" dirty="0"/>
              <a:t>comandos</a:t>
            </a:r>
            <a:r>
              <a:rPr lang="pt-BR" sz="2200" dirty="0"/>
              <a:t> e </a:t>
            </a:r>
            <a:r>
              <a:rPr lang="pt-BR" sz="2200" i="1" dirty="0"/>
              <a:t>funções</a:t>
            </a:r>
            <a:r>
              <a:rPr lang="pt-BR" sz="2200" dirty="0"/>
              <a:t>) oferecidas por esta ferramenta basta pressionar, simultaneamente, </a:t>
            </a:r>
            <a:r>
              <a:rPr lang="pt-BR" sz="2200" b="1" dirty="0" err="1"/>
              <a:t>Ctrl</a:t>
            </a:r>
            <a:r>
              <a:rPr lang="pt-BR" sz="2200" b="1" dirty="0"/>
              <a:t> </a:t>
            </a:r>
            <a:r>
              <a:rPr lang="pt-BR" sz="2200" dirty="0"/>
              <a:t>e </a:t>
            </a:r>
            <a:r>
              <a:rPr 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 </a:t>
            </a:r>
            <a:r>
              <a:rPr lang="pt-BR" sz="2200" dirty="0"/>
              <a:t>para ver qual comando poderia ser usado para saber o código ASCII de uma letra, por exemplo.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F9DF4F9E-ACA6-49C1-9011-0EF4A82C2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2744788"/>
            <a:ext cx="6200775" cy="393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22986DB2-8DD1-41DE-9A4F-A6FCF3898E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6075" y="5540375"/>
            <a:ext cx="1408113" cy="152400"/>
          </a:xfrm>
          <a:prstGeom prst="roundRect">
            <a:avLst>
              <a:gd name="adj" fmla="val 16667"/>
            </a:avLst>
          </a:prstGeom>
          <a:noFill/>
          <a:ln w="190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7" name="Aula 10 - slide 14">
            <a:hlinkClick r:id="" action="ppaction://media"/>
            <a:extLst>
              <a:ext uri="{FF2B5EF4-FFF2-40B4-BE49-F238E27FC236}">
                <a16:creationId xmlns:a16="http://schemas.microsoft.com/office/drawing/2014/main" id="{2CBD12B2-846A-412A-841C-39AEB1D49B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65958" y="589029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4" grpId="0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38DE7941-C7D9-4E12-8CDC-AEC0C1962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13" y="85725"/>
            <a:ext cx="7369175" cy="668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FBB54F75-60C5-47F9-93DE-2B253C94E5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9888" y="3308350"/>
            <a:ext cx="2752725" cy="2008188"/>
          </a:xfrm>
          <a:prstGeom prst="rect">
            <a:avLst/>
          </a:prstGeom>
          <a:noFill/>
          <a:ln w="19050" algn="ctr">
            <a:solidFill>
              <a:srgbClr val="66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4" name="Aula 10 - Slide 13">
            <a:hlinkClick r:id="" action="ppaction://media"/>
            <a:extLst>
              <a:ext uri="{FF2B5EF4-FFF2-40B4-BE49-F238E27FC236}">
                <a16:creationId xmlns:a16="http://schemas.microsoft.com/office/drawing/2014/main" id="{3C9F93BC-FFB2-45D7-979C-AA271A850F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14084" y="587542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Imagem 2">
            <a:extLst>
              <a:ext uri="{FF2B5EF4-FFF2-40B4-BE49-F238E27FC236}">
                <a16:creationId xmlns:a16="http://schemas.microsoft.com/office/drawing/2014/main" id="{721484B4-E3A8-4493-BD3E-B65997630C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713" y="347663"/>
            <a:ext cx="6886575" cy="616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yla 10 - Slide 14">
            <a:hlinkClick r:id="" action="ppaction://media"/>
            <a:extLst>
              <a:ext uri="{FF2B5EF4-FFF2-40B4-BE49-F238E27FC236}">
                <a16:creationId xmlns:a16="http://schemas.microsoft.com/office/drawing/2014/main" id="{F42A2266-A7DC-40E9-9271-4EBFBCFAA7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86273" y="6188241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CBC9CE6C-D6A3-4ABC-9196-E39F1908F03A}"/>
              </a:ext>
            </a:extLst>
          </p:cNvPr>
          <p:cNvSpPr txBox="1">
            <a:spLocks noChangeArrowheads="1"/>
          </p:cNvSpPr>
          <p:nvPr/>
        </p:nvSpPr>
        <p:spPr>
          <a:xfrm>
            <a:off x="496888" y="88900"/>
            <a:ext cx="7772400" cy="7747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Aula 10 - </a:t>
            </a:r>
            <a:r>
              <a:rPr lang="en-US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Resumo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0769541-8E99-4E72-971E-BE45ADFFD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4225" y="1538288"/>
            <a:ext cx="1557338" cy="167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6">
            <a:extLst>
              <a:ext uri="{FF2B5EF4-FFF2-40B4-BE49-F238E27FC236}">
                <a16:creationId xmlns:a16="http://schemas.microsoft.com/office/drawing/2014/main" id="{1EA217CE-8FFA-40E8-97B7-61F1916A5165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63588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10" name="Aula 10 - Resumo">
            <a:hlinkClick r:id="" action="ppaction://media"/>
            <a:extLst>
              <a:ext uri="{FF2B5EF4-FFF2-40B4-BE49-F238E27FC236}">
                <a16:creationId xmlns:a16="http://schemas.microsoft.com/office/drawing/2014/main" id="{6AC3ACA3-19E3-491E-B3C3-32AA567CA7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62400" y="3958556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2">
            <a:extLst>
              <a:ext uri="{FF2B5EF4-FFF2-40B4-BE49-F238E27FC236}">
                <a16:creationId xmlns:a16="http://schemas.microsoft.com/office/drawing/2014/main" id="{5EBBD39B-B3C7-4B15-B355-F5347D170D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0400" y="117475"/>
            <a:ext cx="7772400" cy="673100"/>
          </a:xfrm>
        </p:spPr>
        <p:txBody>
          <a:bodyPr/>
          <a:lstStyle/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Sobre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o Visualg 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6147" name="Rectangle 4">
            <a:extLst>
              <a:ext uri="{FF2B5EF4-FFF2-40B4-BE49-F238E27FC236}">
                <a16:creationId xmlns:a16="http://schemas.microsoft.com/office/drawing/2014/main" id="{71CB3BEF-67CC-4F33-AB20-6910EB249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400" y="2095500"/>
            <a:ext cx="8864600" cy="454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09600" indent="-6096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90600" indent="-5334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52600" indent="-3810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09800" indent="-3810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6670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1242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5814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038600" indent="-3810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buFontTx/>
              <a:buNone/>
            </a:pPr>
            <a:r>
              <a:rPr lang="pt-BR" altLang="pt-BR"/>
              <a:t>  </a:t>
            </a:r>
          </a:p>
        </p:txBody>
      </p:sp>
      <p:sp>
        <p:nvSpPr>
          <p:cNvPr id="166918" name="Line 6">
            <a:extLst>
              <a:ext uri="{FF2B5EF4-FFF2-40B4-BE49-F238E27FC236}">
                <a16:creationId xmlns:a16="http://schemas.microsoft.com/office/drawing/2014/main" id="{8B90CDA1-7C97-4A3E-8AED-C3552EA82D32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817396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166919" name="Text Box 7">
            <a:extLst>
              <a:ext uri="{FF2B5EF4-FFF2-40B4-BE49-F238E27FC236}">
                <a16:creationId xmlns:a16="http://schemas.microsoft.com/office/drawing/2014/main" id="{24E6B303-7C30-4EBA-AAC4-33EF00E7EF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138" y="970330"/>
            <a:ext cx="9020175" cy="4154984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0000"/>
              </a:lnSpc>
              <a:buFontTx/>
              <a:buNone/>
              <a:defRPr/>
            </a:pPr>
            <a:r>
              <a:rPr lang="pt-BR" sz="2200" dirty="0"/>
              <a:t>O </a:t>
            </a:r>
            <a:r>
              <a:rPr 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Visualg</a:t>
            </a:r>
            <a:r>
              <a:rPr lang="pt-BR" sz="2200" dirty="0"/>
              <a:t> (acrônimo de </a:t>
            </a:r>
            <a:r>
              <a:rPr lang="pt-BR" sz="2200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</a:t>
            </a:r>
            <a:r>
              <a:rPr lang="pt-BR" sz="2200" dirty="0"/>
              <a:t>alizador de </a:t>
            </a:r>
            <a:r>
              <a:rPr lang="pt-BR" sz="2200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Alg</a:t>
            </a:r>
            <a:r>
              <a:rPr lang="pt-BR" sz="2200" dirty="0"/>
              <a:t>oritmos) é uma ferramenta com um  ambiente de </a:t>
            </a:r>
            <a:r>
              <a:rPr lang="pt-BR" sz="2200" i="1" dirty="0"/>
              <a:t>software</a:t>
            </a:r>
            <a:r>
              <a:rPr lang="pt-BR" sz="2200" dirty="0"/>
              <a:t> onde é possível editar, interpretar e executar um programa de computador escrito em pseudocódigo, numa linguagem bem próxima ao Português. Foi desenvolvida originalmente pelo professor “</a:t>
            </a:r>
            <a:r>
              <a:rPr lang="pt-BR" sz="2200" i="1" dirty="0"/>
              <a:t>Claudio Morgado de Souza” </a:t>
            </a:r>
            <a:r>
              <a:rPr lang="pt-BR" sz="2200" dirty="0"/>
              <a:t>na empresa “Apoio Informática” (RJ) para auxiliar no ensino de Lógica de Programação, substituindo os antigos métodos de diagrama de blocos e testes de mesa. O objetivo desta ferramenta é testar a solução de um programa escrito em pseudocódigo, sem se preocupar com a linguagem na qual, futuramente, ele será codificado. E embora não seja uma linguagem real de programação tem uma sintaxe bem parecida, porém, baseada em termos da língua portuguesa. Por isto, é uma pseudolinguagem que se encaixa nas ferramentas semelhantes conhecidas como </a:t>
            </a:r>
            <a:r>
              <a:rPr lang="pt-BR" sz="2200" b="1" dirty="0"/>
              <a:t>Portugol</a:t>
            </a:r>
            <a:r>
              <a:rPr lang="pt-BR" sz="2200" dirty="0"/>
              <a:t>. É uma das mais usadas em todos os estabelecimentos de ensino de programação, uma vez que o programador pode testar a eficiência da solução do pseudocódigo antes da codificação final numa linguagem real de programação.</a:t>
            </a:r>
            <a:endParaRPr lang="pt-BR" altLang="pt-BR" sz="22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16457F9-0899-40AF-AF7C-802B7862B3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750" y="5268913"/>
            <a:ext cx="84836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200" dirty="0"/>
              <a:t>A</a:t>
            </a:r>
            <a:r>
              <a:rPr lang="pt-BR" altLang="pt-BR" sz="2400" dirty="0"/>
              <a:t> </a:t>
            </a:r>
            <a:r>
              <a:rPr lang="pt-BR" altLang="pt-BR" sz="2200" dirty="0"/>
              <a:t>ferramenta pode ser baixada livremente no </a:t>
            </a:r>
            <a:r>
              <a:rPr lang="pt-BR" altLang="pt-BR" sz="2200" i="1" dirty="0"/>
              <a:t>link</a:t>
            </a:r>
            <a:r>
              <a:rPr lang="pt-BR" altLang="pt-BR" sz="2200" dirty="0"/>
              <a:t> (acesso em 26/02/2022)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 	</a:t>
            </a:r>
            <a:r>
              <a:rPr lang="pt-BR" altLang="pt-BR" sz="2400" dirty="0">
                <a:hlinkClick r:id="rId5"/>
              </a:rPr>
              <a:t>https://visualg3.com.br/baixe-o-visualg-3-0-7/</a:t>
            </a:r>
            <a:endParaRPr lang="pt-BR" altLang="pt-BR" sz="2400" dirty="0"/>
          </a:p>
        </p:txBody>
      </p:sp>
      <p:pic>
        <p:nvPicPr>
          <p:cNvPr id="5" name="Aula 10 - Slide 02">
            <a:hlinkClick r:id="" action="ppaction://media"/>
            <a:extLst>
              <a:ext uri="{FF2B5EF4-FFF2-40B4-BE49-F238E27FC236}">
                <a16:creationId xmlns:a16="http://schemas.microsoft.com/office/drawing/2014/main" id="{949C9234-1EDA-40B6-B6CF-BA401E6351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83575" y="588767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669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69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66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66914" grpId="0"/>
      <p:bldP spid="166919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DD8E658-8135-4D33-925B-A717DB45A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3" y="989516"/>
            <a:ext cx="8229600" cy="477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EA2C4534-A523-4582-A4D3-FC6BF568FD26}"/>
              </a:ext>
            </a:extLst>
          </p:cNvPr>
          <p:cNvSpPr txBox="1">
            <a:spLocks noChangeArrowheads="1"/>
          </p:cNvSpPr>
          <p:nvPr/>
        </p:nvSpPr>
        <p:spPr>
          <a:xfrm>
            <a:off x="39688" y="21223"/>
            <a:ext cx="8942387" cy="6731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Ambiente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da Ferramenta  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5" name="Line 6">
            <a:extLst>
              <a:ext uri="{FF2B5EF4-FFF2-40B4-BE49-F238E27FC236}">
                <a16:creationId xmlns:a16="http://schemas.microsoft.com/office/drawing/2014/main" id="{CA8B248D-544A-4E35-867C-B1B59A4DD11C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55555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831A373-4886-4E66-BF65-23CB3C3367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613" y="1608557"/>
            <a:ext cx="2940050" cy="565150"/>
          </a:xfrm>
          <a:prstGeom prst="rect">
            <a:avLst/>
          </a:prstGeom>
          <a:noFill/>
          <a:ln w="19050" algn="ctr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E218B8B0-8DFD-4B85-B2DC-A6ABAB8D2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138" y="2272132"/>
            <a:ext cx="2930525" cy="339725"/>
          </a:xfrm>
          <a:prstGeom prst="rect">
            <a:avLst/>
          </a:prstGeom>
          <a:noFill/>
          <a:ln w="19050" algn="ctr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81CE559-924D-4E8D-A390-B42BE090C3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613" y="2692820"/>
            <a:ext cx="2932112" cy="339725"/>
          </a:xfrm>
          <a:prstGeom prst="rect">
            <a:avLst/>
          </a:prstGeom>
          <a:noFill/>
          <a:ln w="19050" algn="ctr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EF91B4BE-AFB9-4B03-9766-431E1CE4F4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166" y="1106907"/>
            <a:ext cx="6015038" cy="223838"/>
          </a:xfrm>
          <a:prstGeom prst="rect">
            <a:avLst/>
          </a:prstGeom>
          <a:noFill/>
          <a:ln w="28575" algn="ctr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25" name="Aula 10 - Slide 03">
            <a:hlinkClick r:id="" action="ppaction://media"/>
            <a:extLst>
              <a:ext uri="{FF2B5EF4-FFF2-40B4-BE49-F238E27FC236}">
                <a16:creationId xmlns:a16="http://schemas.microsoft.com/office/drawing/2014/main" id="{E41A4C33-9B30-4B0A-8048-00A5FFCC48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3873" y="5900568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4" grpId="0"/>
      <p:bldP spid="6" grpId="0" animBg="1"/>
      <p:bldP spid="7" grpId="0" animBg="1"/>
      <p:bldP spid="8" grpId="0" animBg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952A05BF-A845-4EBA-9917-B4C15CA476DF}"/>
              </a:ext>
            </a:extLst>
          </p:cNvPr>
          <p:cNvSpPr txBox="1">
            <a:spLocks noChangeArrowheads="1"/>
          </p:cNvSpPr>
          <p:nvPr/>
        </p:nvSpPr>
        <p:spPr>
          <a:xfrm>
            <a:off x="39688" y="85391"/>
            <a:ext cx="8942387" cy="6731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Algumas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opções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da Barra de Ferramentas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8E5DC038-4C8B-4002-AB52-8E3A19272589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59828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2C942E3-1EDB-43BD-8F6A-BC2936A73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50" y="1876425"/>
            <a:ext cx="8902700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CF870F4-BE7E-49C1-96DB-1CE382B76F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9950" y="1855788"/>
            <a:ext cx="636588" cy="179387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BEA330E1-FA17-469C-A6BC-7DFC4D650E5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15900" y="2255838"/>
            <a:ext cx="0" cy="38131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01991F3B-4B71-4783-9793-A989429FF5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138" y="5838825"/>
            <a:ext cx="140176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400" dirty="0"/>
              <a:t>Novo programa</a:t>
            </a:r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78AF73B7-A104-4B68-BCAD-27BA00DBD6C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20688" y="2255838"/>
            <a:ext cx="0" cy="332105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6E0FCF9-86A7-4A88-B5C7-BE1514D93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700" y="5370513"/>
            <a:ext cx="14033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400" dirty="0"/>
              <a:t>Abre programa</a:t>
            </a:r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641276C9-6E61-4147-B76E-B509CA1CCE6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71525" y="2235200"/>
            <a:ext cx="0" cy="28035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3A5112A1-BF08-497E-B2B5-87191C05308F}"/>
              </a:ext>
            </a:extLst>
          </p:cNvPr>
          <p:cNvSpPr txBox="1"/>
          <p:nvPr/>
        </p:nvSpPr>
        <p:spPr>
          <a:xfrm>
            <a:off x="771525" y="4826000"/>
            <a:ext cx="2312988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400" dirty="0"/>
              <a:t>Salva programa (</a:t>
            </a:r>
            <a:r>
              <a:rPr lang="pt-BR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Ctrl+S</a:t>
            </a:r>
            <a:r>
              <a:rPr lang="pt-BR" sz="1400" dirty="0"/>
              <a:t>)</a:t>
            </a:r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B3833246-FB3C-4816-A388-CA452A69815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19342" y="2231775"/>
            <a:ext cx="0" cy="232886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FCE6EED-EF5F-4B82-889C-33CD119D0800}"/>
              </a:ext>
            </a:extLst>
          </p:cNvPr>
          <p:cNvSpPr txBox="1"/>
          <p:nvPr/>
        </p:nvSpPr>
        <p:spPr>
          <a:xfrm>
            <a:off x="1003300" y="4340225"/>
            <a:ext cx="2108200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400" dirty="0"/>
              <a:t>Roda o programa (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F9</a:t>
            </a:r>
            <a:r>
              <a:rPr lang="pt-BR" sz="1400" dirty="0"/>
              <a:t>)</a:t>
            </a:r>
          </a:p>
        </p:txBody>
      </p: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A248D808-13BE-48F3-AC78-F2726554B8B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572000" y="2193925"/>
            <a:ext cx="0" cy="15986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CD78CA19-14B5-477E-A744-193EB9883A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5013" y="3571875"/>
            <a:ext cx="20256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400"/>
              <a:t>Pesquisa no programa </a:t>
            </a:r>
          </a:p>
        </p:txBody>
      </p: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44A84217-4BB2-4A06-85C8-7DB3BDCEF2A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231900" y="2235200"/>
            <a:ext cx="0" cy="18891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582F4979-2909-453E-93DB-B5AD3755F031}"/>
              </a:ext>
            </a:extLst>
          </p:cNvPr>
          <p:cNvSpPr txBox="1"/>
          <p:nvPr/>
        </p:nvSpPr>
        <p:spPr>
          <a:xfrm>
            <a:off x="1206500" y="3900488"/>
            <a:ext cx="2782888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400" dirty="0"/>
              <a:t>Depuração do programa (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F8</a:t>
            </a:r>
            <a:r>
              <a:rPr lang="pt-BR" sz="1400" dirty="0"/>
              <a:t>)</a:t>
            </a:r>
          </a:p>
        </p:txBody>
      </p: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63D23F29-CE6D-4A2D-8179-717FA85DD20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106613" y="2235200"/>
            <a:ext cx="0" cy="13366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919CD75F-8D83-439E-BAF0-499489EFE0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6925" y="3321050"/>
            <a:ext cx="2106613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400"/>
              <a:t>Encerra a execução</a:t>
            </a:r>
          </a:p>
        </p:txBody>
      </p: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A3C3E929-1B9E-41A9-A735-870BE6718347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7502525" y="2217738"/>
            <a:ext cx="1165225" cy="115411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68DBE98D-BC44-4958-941A-86A10B9C10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89788" y="3265488"/>
            <a:ext cx="1550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400"/>
              <a:t>Ajuda</a:t>
            </a:r>
          </a:p>
        </p:txBody>
      </p: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1ADBB72E-B195-4ECC-BD13-1FA1BC6E1DF9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00595" y="2208213"/>
            <a:ext cx="787400" cy="1916112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0732D216-664E-47CE-9B06-939C000904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1363" y="4093829"/>
            <a:ext cx="5842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400" dirty="0"/>
              <a:t>Saída</a:t>
            </a:r>
          </a:p>
        </p:txBody>
      </p:sp>
      <p:sp>
        <p:nvSpPr>
          <p:cNvPr id="50" name="Retângulo: Cantos Arredondados 49">
            <a:extLst>
              <a:ext uri="{FF2B5EF4-FFF2-40B4-BE49-F238E27FC236}">
                <a16:creationId xmlns:a16="http://schemas.microsoft.com/office/drawing/2014/main" id="{85CF2BF2-A19E-43FA-8384-5AB0A39367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5125" y="2025650"/>
            <a:ext cx="590550" cy="230188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ACFC9ABE-DFD3-4823-A724-A03F2B4975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20975" y="2722563"/>
            <a:ext cx="14525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400"/>
              <a:t>Ícones de edição</a:t>
            </a: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E474E4DF-27B9-46E7-8200-4C8969C29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0975" y="2722563"/>
            <a:ext cx="1403350" cy="307975"/>
          </a:xfrm>
          <a:prstGeom prst="rect">
            <a:avLst/>
          </a:prstGeom>
          <a:noFill/>
          <a:ln w="9525" algn="ctr">
            <a:solidFill>
              <a:schemeClr val="tx1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cxnSp>
        <p:nvCxnSpPr>
          <p:cNvPr id="58" name="Conector reto 57">
            <a:extLst>
              <a:ext uri="{FF2B5EF4-FFF2-40B4-BE49-F238E27FC236}">
                <a16:creationId xmlns:a16="http://schemas.microsoft.com/office/drawing/2014/main" id="{C2BBE60F-543C-4F2E-B421-5ED991F11F19}"/>
              </a:ext>
            </a:extLst>
          </p:cNvPr>
          <p:cNvCxnSpPr>
            <a:cxnSpLocks noChangeShapeType="1"/>
            <a:stCxn id="50" idx="2"/>
          </p:cNvCxnSpPr>
          <p:nvPr/>
        </p:nvCxnSpPr>
        <p:spPr bwMode="auto">
          <a:xfrm>
            <a:off x="3200400" y="2255838"/>
            <a:ext cx="26988" cy="4667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0D7C8A6-E7DD-43F3-AD33-9F70D61B21F5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420938" y="1308100"/>
            <a:ext cx="0" cy="547688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EC87638D-3796-42B6-8313-B18E7F94A68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11413" y="1317625"/>
            <a:ext cx="1290637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59AE79B3-830B-4A5A-9C5D-FF487D4E59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0138" y="1154113"/>
            <a:ext cx="4133850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400"/>
              <a:t>Permite alterar as configurações do ambiente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E9DB54EC-A58B-451F-9F37-08850B5B9C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6613" y="1863725"/>
            <a:ext cx="614362" cy="142875"/>
          </a:xfrm>
          <a:prstGeom prst="roundRect">
            <a:avLst>
              <a:gd name="adj" fmla="val 16667"/>
            </a:avLst>
          </a:prstGeom>
          <a:noFill/>
          <a:ln w="190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/>
          </a:p>
        </p:txBody>
      </p:sp>
      <p:pic>
        <p:nvPicPr>
          <p:cNvPr id="6" name="Aula 10 - Slide 04">
            <a:hlinkClick r:id="" action="ppaction://media"/>
            <a:extLst>
              <a:ext uri="{FF2B5EF4-FFF2-40B4-BE49-F238E27FC236}">
                <a16:creationId xmlns:a16="http://schemas.microsoft.com/office/drawing/2014/main" id="{77325D9B-A130-483E-8F90-6518A80B20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62950" y="5881186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9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1000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2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1400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16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180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20000"/>
                            </p:stCondLst>
                            <p:childTnLst>
                              <p:par>
                                <p:cTn id="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22000"/>
                            </p:stCondLst>
                            <p:childTnLst>
                              <p:par>
                                <p:cTn id="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225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23000"/>
                            </p:stCondLst>
                            <p:childTnLst>
                              <p:par>
                                <p:cTn id="7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2500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2700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 nodeType="afterGroup">
                            <p:stCondLst>
                              <p:cond delay="29000"/>
                            </p:stCondLst>
                            <p:childTnLst>
                              <p:par>
                                <p:cTn id="8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31000"/>
                            </p:stCondLst>
                            <p:childTnLst>
                              <p:par>
                                <p:cTn id="9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33000"/>
                            </p:stCondLst>
                            <p:childTnLst>
                              <p:par>
                                <p:cTn id="9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35000"/>
                            </p:stCondLst>
                            <p:childTnLst>
                              <p:par>
                                <p:cTn id="9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 nodeType="afterGroup">
                            <p:stCondLst>
                              <p:cond delay="36500"/>
                            </p:stCondLst>
                            <p:childTnLst>
                              <p:par>
                                <p:cTn id="10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 nodeType="afterGroup">
                            <p:stCondLst>
                              <p:cond delay="38000"/>
                            </p:stCondLst>
                            <p:childTnLst>
                              <p:par>
                                <p:cTn id="1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 nodeType="afterGroup">
                            <p:stCondLst>
                              <p:cond delay="39500"/>
                            </p:stCondLst>
                            <p:childTnLst>
                              <p:par>
                                <p:cTn id="10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41000"/>
                            </p:stCondLst>
                            <p:childTnLst>
                              <p:par>
                                <p:cTn id="111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10" grpId="0" animBg="1"/>
      <p:bldP spid="24" grpId="0"/>
      <p:bldP spid="27" grpId="0"/>
      <p:bldP spid="30" grpId="0"/>
      <p:bldP spid="33" grpId="0"/>
      <p:bldP spid="36" grpId="0"/>
      <p:bldP spid="39" grpId="0"/>
      <p:bldP spid="42" grpId="0"/>
      <p:bldP spid="45" grpId="0"/>
      <p:bldP spid="49" grpId="0"/>
      <p:bldP spid="50" grpId="0" animBg="1"/>
      <p:bldP spid="51" grpId="0"/>
      <p:bldP spid="56" grpId="0" animBg="1"/>
      <p:bldP spid="35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2FBFA86-7C34-45D4-BCA0-6FFF1F8507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998457"/>
            <a:ext cx="8553450" cy="475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E12ECBFE-8B0B-4EAF-A39C-FAF4703C2410}"/>
              </a:ext>
            </a:extLst>
          </p:cNvPr>
          <p:cNvSpPr txBox="1">
            <a:spLocks noChangeArrowheads="1"/>
          </p:cNvSpPr>
          <p:nvPr/>
        </p:nvSpPr>
        <p:spPr>
          <a:xfrm>
            <a:off x="39688" y="29244"/>
            <a:ext cx="8942387" cy="6731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Configurações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do IDE do Visualg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5" name="Line 6">
            <a:extLst>
              <a:ext uri="{FF2B5EF4-FFF2-40B4-BE49-F238E27FC236}">
                <a16:creationId xmlns:a16="http://schemas.microsoft.com/office/drawing/2014/main" id="{3DC425FD-E9B1-499C-9D6D-4DA6F1DC3EE2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17551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2" name="Aula 10 - Slide 05">
            <a:hlinkClick r:id="" action="ppaction://media"/>
            <a:extLst>
              <a:ext uri="{FF2B5EF4-FFF2-40B4-BE49-F238E27FC236}">
                <a16:creationId xmlns:a16="http://schemas.microsoft.com/office/drawing/2014/main" id="{747DF885-BD5F-4A06-AD4F-B9284B1A60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8650" y="5907506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A4821E1E-86C1-4F19-9500-979D93B09BEC}"/>
              </a:ext>
            </a:extLst>
          </p:cNvPr>
          <p:cNvSpPr txBox="1">
            <a:spLocks noChangeArrowheads="1"/>
          </p:cNvSpPr>
          <p:nvPr/>
        </p:nvSpPr>
        <p:spPr>
          <a:xfrm>
            <a:off x="39688" y="1588"/>
            <a:ext cx="8942387" cy="6731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Pseudocódigo </a:t>
            </a:r>
            <a:r>
              <a:rPr lang="en-US" altLang="pt-BR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x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Visualg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745A6424-69D4-49C2-AC8A-4B1A916CEE06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79617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97F23AF-2498-450E-9D3F-2C5FB5DBC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09" y="824706"/>
            <a:ext cx="6448425" cy="581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Aula 10 - Slide 07">
            <a:hlinkClick r:id="" action="ppaction://media"/>
            <a:extLst>
              <a:ext uri="{FF2B5EF4-FFF2-40B4-BE49-F238E27FC236}">
                <a16:creationId xmlns:a16="http://schemas.microsoft.com/office/drawing/2014/main" id="{22E9D76F-7C1F-423A-BA4F-434F529CA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32800" y="5969836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D7DA19F1-039C-4D3D-82BC-64D071317C21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45286"/>
            <a:ext cx="7772400" cy="6731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Características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básicas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do Visualg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80C32C7E-CCCC-4C9B-87DD-0F48A73D65EF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43786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BEF2F00-C4E5-4E73-A440-D875E76977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825" y="2617788"/>
            <a:ext cx="594906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É um testador de programas em pseudocódigo.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6BB6D55-45FA-4E67-B02B-A67346BAA6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825" y="3862388"/>
            <a:ext cx="42402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Sua sintaxe não é </a:t>
            </a:r>
            <a:r>
              <a:rPr lang="pt-BR" altLang="pt-BR" sz="2400" i="1" dirty="0"/>
              <a:t>case sensitive</a:t>
            </a:r>
            <a:r>
              <a:rPr lang="pt-BR" altLang="pt-BR" sz="2400" dirty="0"/>
              <a:t>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2636F63-62A9-4E2C-AF5E-3EE8E6352C3C}"/>
              </a:ext>
            </a:extLst>
          </p:cNvPr>
          <p:cNvSpPr txBox="1"/>
          <p:nvPr/>
        </p:nvSpPr>
        <p:spPr>
          <a:xfrm>
            <a:off x="96838" y="4427538"/>
            <a:ext cx="8680450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dirty="0"/>
              <a:t>Admite apenas quatro tipos de dados: </a:t>
            </a:r>
            <a:r>
              <a:rPr lang="pt-BR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inteiro</a:t>
            </a:r>
            <a:r>
              <a:rPr lang="pt-BR" dirty="0"/>
              <a:t>, </a:t>
            </a:r>
            <a:r>
              <a:rPr lang="pt-BR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</a:t>
            </a:r>
            <a:r>
              <a:rPr lang="pt-BR" dirty="0"/>
              <a:t> </a:t>
            </a:r>
            <a:r>
              <a:rPr lang="pt-BR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caractere</a:t>
            </a:r>
            <a:r>
              <a:rPr lang="pt-BR" dirty="0"/>
              <a:t> e </a:t>
            </a:r>
            <a:r>
              <a:rPr lang="pt-BR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lógico</a:t>
            </a:r>
            <a:r>
              <a:rPr lang="pt-BR" dirty="0"/>
              <a:t>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A95627D-25AF-4DFE-9CC6-E4E93F914B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" y="1981200"/>
            <a:ext cx="88979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/>
              <a:t>É uma ferramenta de apoio ao aprendizado de Lógica de Programação. 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6FA810C-0F3C-4D77-B118-476ACE421F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825" y="3254375"/>
            <a:ext cx="458946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/>
              <a:t>Possui uma linguagem interpretada.</a:t>
            </a:r>
          </a:p>
        </p:txBody>
      </p:sp>
      <p:pic>
        <p:nvPicPr>
          <p:cNvPr id="24" name="Aula 10 - Slide 08">
            <a:hlinkClick r:id="" action="ppaction://media"/>
            <a:extLst>
              <a:ext uri="{FF2B5EF4-FFF2-40B4-BE49-F238E27FC236}">
                <a16:creationId xmlns:a16="http://schemas.microsoft.com/office/drawing/2014/main" id="{7B132810-621B-43B6-86F5-5C28573D86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43900" y="5932488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2" grpId="0"/>
      <p:bldP spid="4" grpId="0"/>
      <p:bldP spid="6" grpId="0"/>
      <p:bldP spid="7" grpId="0"/>
      <p:bldP spid="11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5373806-934D-4F3D-8A28-C4B0D47B9BEA}"/>
              </a:ext>
            </a:extLst>
          </p:cNvPr>
          <p:cNvSpPr txBox="1">
            <a:spLocks noChangeArrowheads="1"/>
          </p:cNvSpPr>
          <p:nvPr/>
        </p:nvSpPr>
        <p:spPr>
          <a:xfrm>
            <a:off x="615950" y="13703"/>
            <a:ext cx="7772400" cy="6826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Primeiro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Programa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em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Visualg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4EBA2170-1238-4E52-A634-E9883A5A8DD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10282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11268" name="Imagem 7">
            <a:extLst>
              <a:ext uri="{FF2B5EF4-FFF2-40B4-BE49-F238E27FC236}">
                <a16:creationId xmlns:a16="http://schemas.microsoft.com/office/drawing/2014/main" id="{63A75091-373A-468B-9746-C714D7A187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725" y="1006308"/>
            <a:ext cx="6381750" cy="561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aula 10 - Slide 09">
            <a:hlinkClick r:id="" action="ppaction://media"/>
            <a:extLst>
              <a:ext uri="{FF2B5EF4-FFF2-40B4-BE49-F238E27FC236}">
                <a16:creationId xmlns:a16="http://schemas.microsoft.com/office/drawing/2014/main" id="{2A4666A7-33E4-4EF7-BA6E-F94FCB2142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8350" y="5899484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81B8E5F-38B9-43AA-B85D-40B838DBD7DD}"/>
              </a:ext>
            </a:extLst>
          </p:cNvPr>
          <p:cNvSpPr txBox="1">
            <a:spLocks noChangeArrowheads="1"/>
          </p:cNvSpPr>
          <p:nvPr/>
        </p:nvSpPr>
        <p:spPr>
          <a:xfrm>
            <a:off x="615950" y="25400"/>
            <a:ext cx="7772400" cy="6826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Primeiro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Programa </a:t>
            </a:r>
            <a:r>
              <a:rPr lang="en-US" altLang="pt-BR" sz="36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em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Visualg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9FBE3DEB-CFCF-45AF-A875-CB4178A1120B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52475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12292" name="Imagem 4">
            <a:extLst>
              <a:ext uri="{FF2B5EF4-FFF2-40B4-BE49-F238E27FC236}">
                <a16:creationId xmlns:a16="http://schemas.microsoft.com/office/drawing/2014/main" id="{E14884CF-FC7D-413E-952C-3F1F27325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50" y="931863"/>
            <a:ext cx="6086475" cy="5630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Conector reto 6">
            <a:extLst>
              <a:ext uri="{FF2B5EF4-FFF2-40B4-BE49-F238E27FC236}">
                <a16:creationId xmlns:a16="http://schemas.microsoft.com/office/drawing/2014/main" id="{F2CA6300-0F2E-4CF8-968B-3B2F567DB301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725738" y="2482850"/>
            <a:ext cx="0" cy="457200"/>
          </a:xfrm>
          <a:prstGeom prst="line">
            <a:avLst/>
          </a:prstGeom>
          <a:noFill/>
          <a:ln w="28575" algn="ctr">
            <a:solidFill>
              <a:srgbClr val="FF33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Conector reto 8">
            <a:extLst>
              <a:ext uri="{FF2B5EF4-FFF2-40B4-BE49-F238E27FC236}">
                <a16:creationId xmlns:a16="http://schemas.microsoft.com/office/drawing/2014/main" id="{56B6D4A8-6302-4B88-9428-74395BA34A2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25738" y="2492375"/>
            <a:ext cx="1819275" cy="0"/>
          </a:xfrm>
          <a:prstGeom prst="line">
            <a:avLst/>
          </a:prstGeom>
          <a:noFill/>
          <a:ln w="28575" algn="ctr">
            <a:solidFill>
              <a:srgbClr val="FF33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CaixaDeTexto 9">
            <a:extLst>
              <a:ext uri="{FF2B5EF4-FFF2-40B4-BE49-F238E27FC236}">
                <a16:creationId xmlns:a16="http://schemas.microsoft.com/office/drawing/2014/main" id="{6269F816-B4EB-41C3-BDD1-6E5C9E37C7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0075" y="2287588"/>
            <a:ext cx="2833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400" b="1" i="1">
                <a:solidFill>
                  <a:srgbClr val="FF0000"/>
                </a:solidFill>
              </a:rPr>
              <a:t>  Escreve e permanece na linha</a:t>
            </a:r>
          </a:p>
        </p:txBody>
      </p:sp>
      <p:pic>
        <p:nvPicPr>
          <p:cNvPr id="5" name="aula 10 - Slide 10">
            <a:hlinkClick r:id="" action="ppaction://media"/>
            <a:extLst>
              <a:ext uri="{FF2B5EF4-FFF2-40B4-BE49-F238E27FC236}">
                <a16:creationId xmlns:a16="http://schemas.microsoft.com/office/drawing/2014/main" id="{7DA0B594-41C2-48BD-B76B-7E17391941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4916" y="588344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8" grpId="0"/>
    </p:bldLst>
  </p:timing>
</p:sld>
</file>

<file path=ppt/theme/theme1.xml><?xml version="1.0" encoding="utf-8"?>
<a:theme xmlns:a="http://schemas.openxmlformats.org/drawingml/2006/main" name="Apresentação em branco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presentação em branc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pt-B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pt-B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Apresentação em branc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presentação em branco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C:\Arquivos de programas\Microsoft Office\Modelos\Apresentação em branco.pot</Template>
  <TotalTime>5714</TotalTime>
  <Words>435</Words>
  <Application>Microsoft Office PowerPoint</Application>
  <PresentationFormat>Apresentação na tela (4:3)</PresentationFormat>
  <Paragraphs>40</Paragraphs>
  <Slides>15</Slides>
  <Notes>2</Notes>
  <HiddenSlides>0</HiddenSlides>
  <MMClips>15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Arial</vt:lpstr>
      <vt:lpstr>Monotype Corsiva</vt:lpstr>
      <vt:lpstr>Times New Roman</vt:lpstr>
      <vt:lpstr>Apresentação em branco</vt:lpstr>
      <vt:lpstr>Apresentação do PowerPoint</vt:lpstr>
      <vt:lpstr>Sobre o Visualg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 problema da comunicação Homem x Máquina</dc:title>
  <dc:creator>Luz</dc:creator>
  <cp:lastModifiedBy>Usuario</cp:lastModifiedBy>
  <cp:revision>1208</cp:revision>
  <dcterms:created xsi:type="dcterms:W3CDTF">2001-07-05T13:40:54Z</dcterms:created>
  <dcterms:modified xsi:type="dcterms:W3CDTF">2022-03-17T02:09:54Z</dcterms:modified>
</cp:coreProperties>
</file>

<file path=docProps/thumbnail.jpeg>
</file>